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2F439-8F8E-4A2D-A87A-0009463CA3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269E2E-599A-4B5E-BCF8-685AB615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DAAA-2896-47B2-B917-6BC942395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2FB1-5F17-4F6D-8992-513BB781CDCD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5A56A-A3AD-47BB-B71D-9D49DDB3A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9241F-DD1A-4C24-9D0E-FAE5D16CE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0A66-4742-4660-A008-F1C10B23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67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B91E8-1CB7-465E-BBDD-6D6DA15A7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727E94-6C09-4E99-AC82-CE07D18BAC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7ABF7-4B85-40CC-99CB-8D5DF3C5C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2FB1-5F17-4F6D-8992-513BB781CDCD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CFD35-9701-4179-B552-1416116A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52D9C-9FDD-4211-BC13-4B4A9973D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0A66-4742-4660-A008-F1C10B23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2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0478E-D580-447F-B030-15476E752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80A78-9BA1-4CB9-8596-A9842A249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38352-4909-4466-A1E9-88AC5AA61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2FB1-5F17-4F6D-8992-513BB781CDCD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6E557-9B93-487E-915D-412631FA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87E22-8866-48D7-A35B-8654B40F4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0A66-4742-4660-A008-F1C10B23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6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C43CA-E897-489C-8B61-CEED0480A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93113-BE9E-4A9E-B1AC-C34659DBE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6D2A6-C6F3-4A63-BDB7-9D268AD97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2FB1-5F17-4F6D-8992-513BB781CDCD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3C4C2-43D2-4255-A35C-6ED34CDAF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B230D-3503-484C-AB85-864794466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0A66-4742-4660-A008-F1C10B23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38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09F8A-9155-43CD-B99D-97727BBEB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09B296-D052-4883-B3EC-8FCFE659A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F7135-F0AD-4A76-AD95-56BEEBFCD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2FB1-5F17-4F6D-8992-513BB781CDCD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0E920-338B-41C6-8660-E739EF63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34E52-E584-45DA-B010-DC9EC81B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0A66-4742-4660-A008-F1C10B23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89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68914-A9DC-4516-BB9A-011BE08DE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2C99A-078B-462A-8A18-50AD183D0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8219F-6D5D-48D3-B4DF-54CB548CF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8E635-062C-4241-8760-3C0292FF2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2FB1-5F17-4F6D-8992-513BB781CDCD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64B70-4659-4A15-81D9-669F2E23B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0C9C7B-ACE8-45AA-A3DB-CCE194B1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0A66-4742-4660-A008-F1C10B23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47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128B0-D30E-4DEE-A227-7AF2BF493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76206-1E8C-4795-A95A-44FD5381E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FC63A2-DE83-4903-8129-90610DD3C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52DDA5-B9AA-47A3-A758-EF350618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98A0B2-CE43-40BC-9535-3495E67FC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1AC099-F30C-4209-ACEF-3FB6D34A1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2FB1-5F17-4F6D-8992-513BB781CDCD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81537-0232-4D9D-8404-D5FED41CC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0023EA-9252-413B-AD3B-68D7F146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0A66-4742-4660-A008-F1C10B23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94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2A77C-68A7-4EE3-AF53-97944B09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7F28A5-0D46-4CAA-ABCD-CC88F7431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2FB1-5F17-4F6D-8992-513BB781CDCD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A72E7B-9A57-4462-A5C7-9E933F52E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9CDD71-E9AA-47E7-A6F5-FDEA3B30D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0A66-4742-4660-A008-F1C10B23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81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66F287-F4B8-40A8-96A5-7DB4A2E1B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2FB1-5F17-4F6D-8992-513BB781CDCD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7CEBB1-9602-417D-B398-A6A58E31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42A0E-4BD5-4FB7-A670-CCBDA4BCE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0A66-4742-4660-A008-F1C10B23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94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D947D-DFC3-4456-A65F-DE46CAC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55CBD-85FB-4380-A66A-F67C12ACF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338058-F49E-4538-98D8-0EE3FC06D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3E62B-0E71-4AB4-B20D-54750F715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2FB1-5F17-4F6D-8992-513BB781CDCD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34097A-1BF2-49A3-815B-B3EFA8287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852DA-9CEE-4773-8910-7B60AF13D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0A66-4742-4660-A008-F1C10B23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92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3F7AE-02DD-4A1B-858C-91E07C9A3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62B519-6B1A-4A2F-9884-7F3CF7207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D1276A-D146-442D-953E-C6EE26EB8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1E801E-7702-4718-8C84-8306FEA9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2FB1-5F17-4F6D-8992-513BB781CDCD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43E4D-FA0C-47E0-B4D5-E37BDDC76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8FF355-96D1-496B-9C4E-A28F3532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0A66-4742-4660-A008-F1C10B23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4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0FFC8D-D72D-4162-97EA-AD8E66BC0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CA27E-8A34-4419-9DB0-B3F02213D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EA0B5-CE61-4636-BA83-D8F405A41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A2FB1-5F17-4F6D-8992-513BB781CDCD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FA2E3-0B1F-455D-9277-AF68D7482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72A5D-8B94-45EE-B90B-B760C295A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D0A66-4742-4660-A008-F1C10B23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44DB0C-4AE0-4903-80DE-1D2E3A21113C}"/>
              </a:ext>
            </a:extLst>
          </p:cNvPr>
          <p:cNvSpPr/>
          <p:nvPr/>
        </p:nvSpPr>
        <p:spPr>
          <a:xfrm>
            <a:off x="914400" y="2390217"/>
            <a:ext cx="104692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AIR RIFLE SAFETY &amp; RANGE PROCEDURES</a:t>
            </a:r>
          </a:p>
          <a:p>
            <a:endParaRPr lang="en-US" sz="4400" dirty="0"/>
          </a:p>
          <a:p>
            <a:r>
              <a:rPr lang="en-US" sz="3200" dirty="0"/>
              <a:t>              JROTC Marksmanship Training, Section V</a:t>
            </a:r>
          </a:p>
        </p:txBody>
      </p:sp>
    </p:spTree>
    <p:extLst>
      <p:ext uri="{BB962C8B-B14F-4D97-AF65-F5344CB8AC3E}">
        <p14:creationId xmlns:p14="http://schemas.microsoft.com/office/powerpoint/2010/main" val="2145775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29FFF-4CE7-443E-9FBD-D6B8BC7C4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2—Action Open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085718-7A72-4848-A060-7C305218D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530" y="1690688"/>
            <a:ext cx="2506285" cy="1457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42A7E2-7F5A-4322-8508-A39CBC634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530" y="3148412"/>
            <a:ext cx="2562277" cy="15296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BD799E-1514-4CDE-91A9-6536DA01B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530" y="4678017"/>
            <a:ext cx="2562277" cy="19521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6351A5-430E-45F5-9CE7-30C0F9E359AE}"/>
              </a:ext>
            </a:extLst>
          </p:cNvPr>
          <p:cNvSpPr txBox="1"/>
          <p:nvPr/>
        </p:nvSpPr>
        <p:spPr>
          <a:xfrm>
            <a:off x="288235" y="3551583"/>
            <a:ext cx="1099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OPEN AIR RIFLE ACTIONS</a:t>
            </a:r>
            <a:endParaRPr lang="en-US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4050551-983D-4F68-8899-920BCCEDC459}"/>
              </a:ext>
            </a:extLst>
          </p:cNvPr>
          <p:cNvSpPr/>
          <p:nvPr/>
        </p:nvSpPr>
        <p:spPr>
          <a:xfrm rot="19171715">
            <a:off x="1502461" y="4300511"/>
            <a:ext cx="225287" cy="14996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BAF2A97-3986-438F-A34E-01077D850911}"/>
              </a:ext>
            </a:extLst>
          </p:cNvPr>
          <p:cNvSpPr/>
          <p:nvPr/>
        </p:nvSpPr>
        <p:spPr>
          <a:xfrm>
            <a:off x="1388165" y="3631095"/>
            <a:ext cx="1209261" cy="1325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9811301-6E2B-4FF2-B123-C82423CD3F07}"/>
              </a:ext>
            </a:extLst>
          </p:cNvPr>
          <p:cNvSpPr/>
          <p:nvPr/>
        </p:nvSpPr>
        <p:spPr>
          <a:xfrm rot="19282091">
            <a:off x="1171160" y="2947920"/>
            <a:ext cx="1643270" cy="1911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5ED7B5-14A7-4FCA-BAB7-FA7942CEC0A2}"/>
              </a:ext>
            </a:extLst>
          </p:cNvPr>
          <p:cNvSpPr/>
          <p:nvPr/>
        </p:nvSpPr>
        <p:spPr>
          <a:xfrm>
            <a:off x="4308571" y="1642218"/>
            <a:ext cx="776503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2nd gun handling rule--keep gun action open, except when firing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Visually check the action to verify that it is open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Keep a CBI inserted to confirm that the action is open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A gun with an open action cannot be fired unintentionally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On target ranges, actions must remain open at all times, with CBIs inserted, except when the rifle is on the firing line and dry or live firing is authorized</a:t>
            </a:r>
          </a:p>
        </p:txBody>
      </p:sp>
    </p:spTree>
    <p:extLst>
      <p:ext uri="{BB962C8B-B14F-4D97-AF65-F5344CB8AC3E}">
        <p14:creationId xmlns:p14="http://schemas.microsoft.com/office/powerpoint/2010/main" val="2553059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6D755-9102-4616-9784-B9848EF59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3—Finger Off Trigger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80FEE6-5BAC-437F-B53B-92235AC68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040" y="1690688"/>
            <a:ext cx="3826760" cy="2789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31B261-B9BC-4432-A6AF-5E702AC45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8470" y="4242692"/>
            <a:ext cx="2896404" cy="261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E24FE7-442B-42F5-9DED-67564E1DF412}"/>
              </a:ext>
            </a:extLst>
          </p:cNvPr>
          <p:cNvSpPr/>
          <p:nvPr/>
        </p:nvSpPr>
        <p:spPr>
          <a:xfrm>
            <a:off x="929966" y="1690688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/>
              <a:t>3rd gun handling rule--keep fingers outside of trigger guard except when aiming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The trigger guard protects the trigger from being unintentionally pulled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Place the index finger on the trigger only after starting to aim at the target</a:t>
            </a:r>
          </a:p>
        </p:txBody>
      </p:sp>
    </p:spTree>
    <p:extLst>
      <p:ext uri="{BB962C8B-B14F-4D97-AF65-F5344CB8AC3E}">
        <p14:creationId xmlns:p14="http://schemas.microsoft.com/office/powerpoint/2010/main" val="1582654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47333-D651-46BB-8B2C-25A2669DB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Rules Apply to All Guns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5B2A5-7728-4C7F-B545-F96E538C9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862" y="4053591"/>
            <a:ext cx="3741408" cy="2671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F4B936-2A60-43EB-B947-B8CA8721D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964" y="4902003"/>
            <a:ext cx="3019732" cy="22648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F9B37A-572C-4FE2-8B47-D629A3F2D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266" y="728869"/>
            <a:ext cx="3487534" cy="56918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A123E3-F042-41ED-B1B7-809E71E5C089}"/>
              </a:ext>
            </a:extLst>
          </p:cNvPr>
          <p:cNvSpPr txBox="1"/>
          <p:nvPr/>
        </p:nvSpPr>
        <p:spPr>
          <a:xfrm>
            <a:off x="2820566" y="4704522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Open Action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48EF7F-8F65-4345-B65D-E66B8353843C}"/>
              </a:ext>
            </a:extLst>
          </p:cNvPr>
          <p:cNvSpPr txBox="1"/>
          <p:nvPr/>
        </p:nvSpPr>
        <p:spPr>
          <a:xfrm>
            <a:off x="5555920" y="5941668"/>
            <a:ext cx="1827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Open Action with Safety Flag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F14E4B-96F6-43D8-B4CD-07950EA2D18A}"/>
              </a:ext>
            </a:extLst>
          </p:cNvPr>
          <p:cNvSpPr txBox="1"/>
          <p:nvPr/>
        </p:nvSpPr>
        <p:spPr>
          <a:xfrm>
            <a:off x="8772939" y="6414051"/>
            <a:ext cx="162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Muzzle Control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D58DED-D4E7-47C7-B398-D51E71FCCF3A}"/>
              </a:ext>
            </a:extLst>
          </p:cNvPr>
          <p:cNvSpPr/>
          <p:nvPr/>
        </p:nvSpPr>
        <p:spPr>
          <a:xfrm>
            <a:off x="838200" y="2096016"/>
            <a:ext cx="58624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Safe Gun Handling Rules Apply to all guns in all circumstances</a:t>
            </a:r>
          </a:p>
        </p:txBody>
      </p:sp>
    </p:spTree>
    <p:extLst>
      <p:ext uri="{BB962C8B-B14F-4D97-AF65-F5344CB8AC3E}">
        <p14:creationId xmlns:p14="http://schemas.microsoft.com/office/powerpoint/2010/main" val="2928874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30457-179B-4CDD-AA06-E13FC0442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883"/>
            <a:ext cx="10515600" cy="1325563"/>
          </a:xfrm>
        </p:spPr>
        <p:txBody>
          <a:bodyPr/>
          <a:lstStyle/>
          <a:p>
            <a:r>
              <a:rPr lang="en-US" dirty="0"/>
              <a:t>Air Rifle Range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AB2336-2AD6-43AB-B006-BABFF32F6BCA}"/>
              </a:ext>
            </a:extLst>
          </p:cNvPr>
          <p:cNvSpPr/>
          <p:nvPr/>
        </p:nvSpPr>
        <p:spPr>
          <a:xfrm>
            <a:off x="1046922" y="1690688"/>
            <a:ext cx="2597426" cy="4670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699341-B3AB-4A4D-9185-51477D93F266}"/>
              </a:ext>
            </a:extLst>
          </p:cNvPr>
          <p:cNvSpPr/>
          <p:nvPr/>
        </p:nvSpPr>
        <p:spPr>
          <a:xfrm>
            <a:off x="3644348" y="1690688"/>
            <a:ext cx="1630017" cy="467035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DA8F56-5ADB-4CF3-B33A-03460666848D}"/>
              </a:ext>
            </a:extLst>
          </p:cNvPr>
          <p:cNvCxnSpPr/>
          <p:nvPr/>
        </p:nvCxnSpPr>
        <p:spPr>
          <a:xfrm>
            <a:off x="3644348" y="2464904"/>
            <a:ext cx="16300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DA5A6B-B4AE-456B-A15E-D9B49C832848}"/>
              </a:ext>
            </a:extLst>
          </p:cNvPr>
          <p:cNvCxnSpPr/>
          <p:nvPr/>
        </p:nvCxnSpPr>
        <p:spPr>
          <a:xfrm>
            <a:off x="3644348" y="3246783"/>
            <a:ext cx="16300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F5901C-E8A1-4CF3-9415-00AE40F472BD}"/>
              </a:ext>
            </a:extLst>
          </p:cNvPr>
          <p:cNvCxnSpPr>
            <a:cxnSpLocks/>
          </p:cNvCxnSpPr>
          <p:nvPr/>
        </p:nvCxnSpPr>
        <p:spPr>
          <a:xfrm>
            <a:off x="3644348" y="4078874"/>
            <a:ext cx="16300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6CAE7B-84DB-4B5F-8083-D0B2823FC035}"/>
              </a:ext>
            </a:extLst>
          </p:cNvPr>
          <p:cNvCxnSpPr/>
          <p:nvPr/>
        </p:nvCxnSpPr>
        <p:spPr>
          <a:xfrm>
            <a:off x="3644348" y="4903303"/>
            <a:ext cx="16300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31B594A-8EDD-4AC4-AE81-41CBBE948BED}"/>
              </a:ext>
            </a:extLst>
          </p:cNvPr>
          <p:cNvCxnSpPr/>
          <p:nvPr/>
        </p:nvCxnSpPr>
        <p:spPr>
          <a:xfrm>
            <a:off x="3644348" y="5698434"/>
            <a:ext cx="16300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153C8A8-0EC0-4DD9-A1CC-526A60B93DFB}"/>
              </a:ext>
            </a:extLst>
          </p:cNvPr>
          <p:cNvSpPr/>
          <p:nvPr/>
        </p:nvSpPr>
        <p:spPr>
          <a:xfrm>
            <a:off x="5294390" y="1715744"/>
            <a:ext cx="6079435" cy="467035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43EFA0-896F-4AF2-B783-D9E031CA547D}"/>
              </a:ext>
            </a:extLst>
          </p:cNvPr>
          <p:cNvCxnSpPr>
            <a:stCxn id="4" idx="0"/>
            <a:endCxn id="4" idx="2"/>
          </p:cNvCxnSpPr>
          <p:nvPr/>
        </p:nvCxnSpPr>
        <p:spPr>
          <a:xfrm>
            <a:off x="2345635" y="1690688"/>
            <a:ext cx="0" cy="4670355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1367EFC-BAE6-49AA-AB68-6FDDC0EAC8AE}"/>
              </a:ext>
            </a:extLst>
          </p:cNvPr>
          <p:cNvSpPr txBox="1"/>
          <p:nvPr/>
        </p:nvSpPr>
        <p:spPr>
          <a:xfrm>
            <a:off x="1007166" y="2040834"/>
            <a:ext cx="1338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Range Officer Area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D75CF4-E946-4D29-9334-51F156E05646}"/>
              </a:ext>
            </a:extLst>
          </p:cNvPr>
          <p:cNvSpPr txBox="1"/>
          <p:nvPr/>
        </p:nvSpPr>
        <p:spPr>
          <a:xfrm>
            <a:off x="1046922" y="3339548"/>
            <a:ext cx="1099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Range Officer Station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D61ACE-7B48-4C5D-82EA-F9E60C00EC81}"/>
              </a:ext>
            </a:extLst>
          </p:cNvPr>
          <p:cNvSpPr txBox="1"/>
          <p:nvPr/>
        </p:nvSpPr>
        <p:spPr>
          <a:xfrm>
            <a:off x="1088335" y="4665629"/>
            <a:ext cx="768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Ready Line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66C452-0F93-4ECE-9ECC-2597CE5C70CD}"/>
              </a:ext>
            </a:extLst>
          </p:cNvPr>
          <p:cNvSpPr txBox="1"/>
          <p:nvPr/>
        </p:nvSpPr>
        <p:spPr>
          <a:xfrm>
            <a:off x="1065144" y="5592922"/>
            <a:ext cx="1176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Ready Area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96F2E15-95CE-45D6-87FB-8AAA2D12B7A0}"/>
              </a:ext>
            </a:extLst>
          </p:cNvPr>
          <p:cNvSpPr/>
          <p:nvPr/>
        </p:nvSpPr>
        <p:spPr>
          <a:xfrm>
            <a:off x="2834310" y="3702700"/>
            <a:ext cx="518490" cy="560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DCCC9C4-3072-47D2-80D0-64247C9BE95C}"/>
              </a:ext>
            </a:extLst>
          </p:cNvPr>
          <p:cNvSpPr/>
          <p:nvPr/>
        </p:nvSpPr>
        <p:spPr>
          <a:xfrm>
            <a:off x="2385391" y="2040834"/>
            <a:ext cx="1258957" cy="40684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59F7825-E059-41A2-AC4C-1BA52CB4102E}"/>
              </a:ext>
            </a:extLst>
          </p:cNvPr>
          <p:cNvSpPr/>
          <p:nvPr/>
        </p:nvSpPr>
        <p:spPr>
          <a:xfrm rot="1999574">
            <a:off x="1934164" y="2818332"/>
            <a:ext cx="938594" cy="140974"/>
          </a:xfrm>
          <a:prstGeom prst="rightArrow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8D8ECBA9-AB30-4927-A8CC-E6E446F63324}"/>
              </a:ext>
            </a:extLst>
          </p:cNvPr>
          <p:cNvSpPr/>
          <p:nvPr/>
        </p:nvSpPr>
        <p:spPr>
          <a:xfrm rot="482000">
            <a:off x="1832992" y="3853385"/>
            <a:ext cx="977349" cy="127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9EEA1C80-A123-4D06-853D-6840DE81F780}"/>
              </a:ext>
            </a:extLst>
          </p:cNvPr>
          <p:cNvSpPr/>
          <p:nvPr/>
        </p:nvSpPr>
        <p:spPr>
          <a:xfrm>
            <a:off x="1828900" y="4797287"/>
            <a:ext cx="412374" cy="106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009CDBF-6E5C-4108-B766-ADFBA3A3B478}"/>
              </a:ext>
            </a:extLst>
          </p:cNvPr>
          <p:cNvCxnSpPr/>
          <p:nvPr/>
        </p:nvCxnSpPr>
        <p:spPr>
          <a:xfrm>
            <a:off x="5274365" y="1690688"/>
            <a:ext cx="0" cy="46703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45D2E7D-9781-4CFB-A3B0-883100A220EA}"/>
              </a:ext>
            </a:extLst>
          </p:cNvPr>
          <p:cNvCxnSpPr/>
          <p:nvPr/>
        </p:nvCxnSpPr>
        <p:spPr>
          <a:xfrm flipH="1">
            <a:off x="5380383" y="3944906"/>
            <a:ext cx="5764695" cy="97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B2324E0-5548-4264-8D44-7F169E0A206E}"/>
              </a:ext>
            </a:extLst>
          </p:cNvPr>
          <p:cNvSpPr txBox="1"/>
          <p:nvPr/>
        </p:nvSpPr>
        <p:spPr>
          <a:xfrm>
            <a:off x="6900145" y="3616547"/>
            <a:ext cx="2725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Firing Distance = 10 meters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C6AC05-C016-404E-BD75-953C207FF4D2}"/>
              </a:ext>
            </a:extLst>
          </p:cNvPr>
          <p:cNvSpPr txBox="1"/>
          <p:nvPr/>
        </p:nvSpPr>
        <p:spPr>
          <a:xfrm>
            <a:off x="6533322" y="2625351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Firing Line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361782-454C-4418-ABB7-FD7DE09E12BD}"/>
              </a:ext>
            </a:extLst>
          </p:cNvPr>
          <p:cNvSpPr txBox="1"/>
          <p:nvPr/>
        </p:nvSpPr>
        <p:spPr>
          <a:xfrm>
            <a:off x="6001506" y="4053574"/>
            <a:ext cx="133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Firing Points</a:t>
            </a: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45EC124B-D96C-456A-9E6F-566C399C0AB6}"/>
              </a:ext>
            </a:extLst>
          </p:cNvPr>
          <p:cNvSpPr/>
          <p:nvPr/>
        </p:nvSpPr>
        <p:spPr>
          <a:xfrm>
            <a:off x="5380383" y="2190577"/>
            <a:ext cx="525043" cy="4048676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Left 36">
            <a:extLst>
              <a:ext uri="{FF2B5EF4-FFF2-40B4-BE49-F238E27FC236}">
                <a16:creationId xmlns:a16="http://schemas.microsoft.com/office/drawing/2014/main" id="{8FF5444D-F7E3-4D1D-BB93-44851EFB5D98}"/>
              </a:ext>
            </a:extLst>
          </p:cNvPr>
          <p:cNvSpPr/>
          <p:nvPr/>
        </p:nvSpPr>
        <p:spPr>
          <a:xfrm>
            <a:off x="5314123" y="2810017"/>
            <a:ext cx="1288774" cy="7880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56CA20A-915D-4910-865C-C025C64F01FD}"/>
              </a:ext>
            </a:extLst>
          </p:cNvPr>
          <p:cNvSpPr txBox="1"/>
          <p:nvPr/>
        </p:nvSpPr>
        <p:spPr>
          <a:xfrm>
            <a:off x="9199002" y="403709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Targets &amp; Backstops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F1B1E10-1675-4AE5-A020-A8053206B89E}"/>
              </a:ext>
            </a:extLst>
          </p:cNvPr>
          <p:cNvSpPr/>
          <p:nvPr/>
        </p:nvSpPr>
        <p:spPr>
          <a:xfrm>
            <a:off x="10928937" y="1827299"/>
            <a:ext cx="195089" cy="459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3388F5D-2AF8-4F59-830A-E09781B7A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9450" y="2578258"/>
            <a:ext cx="207282" cy="4694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DE3712B-1CC8-48DB-BD02-6540BAB9C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7796" y="3410163"/>
            <a:ext cx="207282" cy="46943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0B5A695-8F6F-4991-B746-292C22D01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6743" y="4196123"/>
            <a:ext cx="219475" cy="205453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25A0878-1767-44D4-982E-69B631E29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7796" y="4981148"/>
            <a:ext cx="207282" cy="469433"/>
          </a:xfrm>
          <a:prstGeom prst="rect">
            <a:avLst/>
          </a:prstGeom>
        </p:spPr>
      </p:pic>
      <p:sp>
        <p:nvSpPr>
          <p:cNvPr id="45" name="Left Brace 44">
            <a:extLst>
              <a:ext uri="{FF2B5EF4-FFF2-40B4-BE49-F238E27FC236}">
                <a16:creationId xmlns:a16="http://schemas.microsoft.com/office/drawing/2014/main" id="{7E020B18-41B6-4FA7-9F21-B2EB4A6CFABE}"/>
              </a:ext>
            </a:extLst>
          </p:cNvPr>
          <p:cNvSpPr/>
          <p:nvPr/>
        </p:nvSpPr>
        <p:spPr>
          <a:xfrm>
            <a:off x="10378648" y="2190577"/>
            <a:ext cx="497282" cy="4010762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8913542-9A91-4778-8A43-751ECE83FAC5}"/>
              </a:ext>
            </a:extLst>
          </p:cNvPr>
          <p:cNvSpPr txBox="1"/>
          <p:nvPr/>
        </p:nvSpPr>
        <p:spPr>
          <a:xfrm>
            <a:off x="8372325" y="5375268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Safety Barrier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D702422-9C73-4CA6-9819-D7E3346F84C2}"/>
              </a:ext>
            </a:extLst>
          </p:cNvPr>
          <p:cNvCxnSpPr/>
          <p:nvPr/>
        </p:nvCxnSpPr>
        <p:spPr>
          <a:xfrm>
            <a:off x="11211338" y="1700619"/>
            <a:ext cx="0" cy="467035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79DFDFB-3A4C-4100-B995-40C4DF0B8B0A}"/>
              </a:ext>
            </a:extLst>
          </p:cNvPr>
          <p:cNvCxnSpPr/>
          <p:nvPr/>
        </p:nvCxnSpPr>
        <p:spPr>
          <a:xfrm>
            <a:off x="6241774" y="6387547"/>
            <a:ext cx="496956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0D7EEC02-AD5D-4338-8D0E-AB5B60EDF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657" y="1727688"/>
            <a:ext cx="4993057" cy="36579"/>
          </a:xfrm>
          <a:prstGeom prst="rect">
            <a:avLst/>
          </a:prstGeom>
        </p:spPr>
      </p:pic>
      <p:sp>
        <p:nvSpPr>
          <p:cNvPr id="52" name="Arrow: Right 51">
            <a:extLst>
              <a:ext uri="{FF2B5EF4-FFF2-40B4-BE49-F238E27FC236}">
                <a16:creationId xmlns:a16="http://schemas.microsoft.com/office/drawing/2014/main" id="{AF09A276-589F-49FD-9CF9-C2940EE63A48}"/>
              </a:ext>
            </a:extLst>
          </p:cNvPr>
          <p:cNvSpPr/>
          <p:nvPr/>
        </p:nvSpPr>
        <p:spPr>
          <a:xfrm>
            <a:off x="9199002" y="5526662"/>
            <a:ext cx="1937216" cy="1055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Down 52">
            <a:extLst>
              <a:ext uri="{FF2B5EF4-FFF2-40B4-BE49-F238E27FC236}">
                <a16:creationId xmlns:a16="http://schemas.microsoft.com/office/drawing/2014/main" id="{85B13DF8-885F-44D8-9F1F-F2CF35774F1A}"/>
              </a:ext>
            </a:extLst>
          </p:cNvPr>
          <p:cNvSpPr/>
          <p:nvPr/>
        </p:nvSpPr>
        <p:spPr>
          <a:xfrm>
            <a:off x="8789769" y="5995599"/>
            <a:ext cx="45719" cy="3231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54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B7F0E-9008-41B3-A095-29C4E2CFE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Rules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A92F2F-B3A8-46E9-8BCC-452CA32B5A27}"/>
              </a:ext>
            </a:extLst>
          </p:cNvPr>
          <p:cNvSpPr txBox="1"/>
          <p:nvPr/>
        </p:nvSpPr>
        <p:spPr>
          <a:xfrm>
            <a:off x="954158" y="1690688"/>
            <a:ext cx="963650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Range Officer: In charge of range, RO must be an adult, adult RO must be present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Firing Point: One for each shooter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Target Holder/Backstop: One for each firing point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Firing Line: No part of the body may touch the firing line or the floor ahead of line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Ready Line: Persons waiting to fire &amp; spectators must remain behind line</a:t>
            </a:r>
          </a:p>
        </p:txBody>
      </p:sp>
    </p:spTree>
    <p:extLst>
      <p:ext uri="{BB962C8B-B14F-4D97-AF65-F5344CB8AC3E}">
        <p14:creationId xmlns:p14="http://schemas.microsoft.com/office/powerpoint/2010/main" val="204307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69810-EA05-4F5B-A8CB-B817E7C4B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Safety Conditions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D75E39-8E45-4806-A330-A0F6980A6ED3}"/>
              </a:ext>
            </a:extLst>
          </p:cNvPr>
          <p:cNvSpPr/>
          <p:nvPr/>
        </p:nvSpPr>
        <p:spPr>
          <a:xfrm>
            <a:off x="838200" y="1520167"/>
            <a:ext cx="444462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Line is “Hot”: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No one is forward of firing line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Line is ready for firing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Call to Firing Line: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OK to move rifle and equipment to firing line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Handling rifles may be permitted, CBIs remain in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Preparation Period: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OK to remove CBIs, close bolts and dry-fire or do aiming exercises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Charging gas or loading is not authorized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1AE8C-AE8F-418B-A908-306F53BBB110}"/>
              </a:ext>
            </a:extLst>
          </p:cNvPr>
          <p:cNvSpPr txBox="1"/>
          <p:nvPr/>
        </p:nvSpPr>
        <p:spPr>
          <a:xfrm>
            <a:off x="5864930" y="1547463"/>
            <a:ext cx="607281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Unloaded Rifle: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Action open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No pellet in barrel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CBI inserted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Grounded Rifle: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On floor or bench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Unloaded w/CBI inserted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Line is Clear: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Rifles are unloaded, grounded and checked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No one handles rifles</a:t>
            </a:r>
          </a:p>
        </p:txBody>
      </p:sp>
    </p:spTree>
    <p:extLst>
      <p:ext uri="{BB962C8B-B14F-4D97-AF65-F5344CB8AC3E}">
        <p14:creationId xmlns:p14="http://schemas.microsoft.com/office/powerpoint/2010/main" val="2807997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190FE-F21A-4F2D-BFB1-F32715452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Range Commands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CD531C-535C-4BD6-B12A-BCBE88320E32}"/>
              </a:ext>
            </a:extLst>
          </p:cNvPr>
          <p:cNvSpPr txBox="1"/>
          <p:nvPr/>
        </p:nvSpPr>
        <p:spPr>
          <a:xfrm>
            <a:off x="437322" y="2186608"/>
            <a:ext cx="438646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LOAD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OK to charge gas mechanism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OK to insert pellet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OK to close action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Not OK to shoot</a:t>
            </a:r>
          </a:p>
          <a:p>
            <a:endParaRPr lang="en-US" sz="2400" dirty="0"/>
          </a:p>
          <a:p>
            <a:r>
              <a:rPr lang="en-US" sz="2400" b="1" u="sng" dirty="0"/>
              <a:t>START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 OK to begin firing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 OK to continue firing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 When last shot is fired—open action, insert CBI, ground rifle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757E1-BB40-4AFF-85F1-2B120D7D8693}"/>
              </a:ext>
            </a:extLst>
          </p:cNvPr>
          <p:cNvSpPr txBox="1"/>
          <p:nvPr/>
        </p:nvSpPr>
        <p:spPr>
          <a:xfrm>
            <a:off x="6096000" y="2279375"/>
            <a:ext cx="50225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STOP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Immediately stop attempting to fire shot (finger off trigger!)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Firing no longer authorized</a:t>
            </a:r>
          </a:p>
          <a:p>
            <a:endParaRPr lang="en-US" sz="2400" dirty="0"/>
          </a:p>
          <a:p>
            <a:r>
              <a:rPr lang="en-US" sz="2400" b="1" u="sng" dirty="0"/>
              <a:t>UNLOAD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Open action and ground rifle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Notify RO if rifle remains loaded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RO must confirm unloaded condition--RO assistance is required to unload loaded rifles</a:t>
            </a:r>
          </a:p>
        </p:txBody>
      </p:sp>
    </p:spTree>
    <p:extLst>
      <p:ext uri="{BB962C8B-B14F-4D97-AF65-F5344CB8AC3E}">
        <p14:creationId xmlns:p14="http://schemas.microsoft.com/office/powerpoint/2010/main" val="2450495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803C9-3193-4EE5-97E6-63F2BC45B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Loading Procedure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3E6F2D-9A26-4424-BB6D-E7D1A18E7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983" y="649356"/>
            <a:ext cx="3975854" cy="4234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F74785-3482-4419-A748-AFA61EB63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73" y="4297020"/>
            <a:ext cx="3034249" cy="24038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08B88B-4265-4E68-A1F0-BB5CC89810A0}"/>
              </a:ext>
            </a:extLst>
          </p:cNvPr>
          <p:cNvSpPr txBox="1"/>
          <p:nvPr/>
        </p:nvSpPr>
        <p:spPr>
          <a:xfrm>
            <a:off x="291548" y="1828800"/>
            <a:ext cx="68646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1.Open Action</a:t>
            </a:r>
          </a:p>
          <a:p>
            <a:r>
              <a:rPr lang="en-US" sz="4000" dirty="0"/>
              <a:t>2.Charge Air</a:t>
            </a:r>
          </a:p>
          <a:p>
            <a:r>
              <a:rPr lang="en-US" sz="4000" dirty="0"/>
              <a:t>3.Insert Pellet</a:t>
            </a:r>
          </a:p>
          <a:p>
            <a:r>
              <a:rPr lang="en-US" sz="4000" dirty="0"/>
              <a:t>4.Close Action</a:t>
            </a:r>
          </a:p>
          <a:p>
            <a:r>
              <a:rPr lang="en-US" sz="4000" dirty="0"/>
              <a:t>5.Place rifle in position and fire shot</a:t>
            </a:r>
          </a:p>
          <a:p>
            <a:r>
              <a:rPr lang="en-US" sz="4000" dirty="0"/>
              <a:t>6.Open action--repeat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E073B5-47CE-4F57-81D2-74C1A22D9010}"/>
              </a:ext>
            </a:extLst>
          </p:cNvPr>
          <p:cNvSpPr txBox="1"/>
          <p:nvPr/>
        </p:nvSpPr>
        <p:spPr>
          <a:xfrm>
            <a:off x="8222474" y="810501"/>
            <a:ext cx="2769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Open action, charge air lever, then insert pellet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D3683F-AD76-416A-9304-D34C21AA01FB}"/>
              </a:ext>
            </a:extLst>
          </p:cNvPr>
          <p:cNvSpPr txBox="1"/>
          <p:nvPr/>
        </p:nvSpPr>
        <p:spPr>
          <a:xfrm>
            <a:off x="10273748" y="5468968"/>
            <a:ext cx="2160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Insert pellet here, then close bolt</a:t>
            </a:r>
            <a:endParaRPr lang="en-US" b="1" dirty="0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1260C2F3-20BA-4764-98F5-AFF5B23BCC1A}"/>
              </a:ext>
            </a:extLst>
          </p:cNvPr>
          <p:cNvSpPr/>
          <p:nvPr/>
        </p:nvSpPr>
        <p:spPr>
          <a:xfrm rot="494880">
            <a:off x="8961783" y="5535228"/>
            <a:ext cx="1311965" cy="1862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72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C04AF-0138-4E78-90BE-3B8E2212B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Dry Firing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6BFA99-EDE0-4CA5-B9A9-75789AE8FC93}"/>
              </a:ext>
            </a:extLst>
          </p:cNvPr>
          <p:cNvSpPr txBox="1"/>
          <p:nvPr/>
        </p:nvSpPr>
        <p:spPr>
          <a:xfrm>
            <a:off x="838200" y="1690688"/>
            <a:ext cx="108442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Dry Firing: Cocking and releasing trigger mechanism, without charging gas system, to simulate firing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Will not damage air rifles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Some air rifles cannot be dry fired (Daisy M887/888); aiming exercises can be done in lieu of dry firing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An especially effective way to practice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Where: Only on designated firing point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When: When authorized by RO (e.g. practice or preparation periods)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Do not charge air during dry firing--just open and close action to cock trigger mechanism</a:t>
            </a:r>
          </a:p>
        </p:txBody>
      </p:sp>
    </p:spTree>
    <p:extLst>
      <p:ext uri="{BB962C8B-B14F-4D97-AF65-F5344CB8AC3E}">
        <p14:creationId xmlns:p14="http://schemas.microsoft.com/office/powerpoint/2010/main" val="3057471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987F4-7C01-41A4-B802-314A1A633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Safety Procedures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9D8E7-108C-4D9E-82DB-7739C1C5F3B6}"/>
              </a:ext>
            </a:extLst>
          </p:cNvPr>
          <p:cNvSpPr txBox="1"/>
          <p:nvPr/>
        </p:nvSpPr>
        <p:spPr>
          <a:xfrm>
            <a:off x="742123" y="1828800"/>
            <a:ext cx="70103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Malfunctions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Stay in position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Keep rifle pointed downrange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Raise Hand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Wait for RO to inspect rifle and give instructions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E1EA6E-0DE8-4E1E-9AB0-CEFC45D30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522" y="1027906"/>
            <a:ext cx="2825488" cy="3544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567078-0A62-4C2E-8BB3-B8ABC849A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541" y="3433822"/>
            <a:ext cx="2567589" cy="34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05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3E1A12-D587-417B-8518-C3D7758ECCEC}"/>
              </a:ext>
            </a:extLst>
          </p:cNvPr>
          <p:cNvSpPr/>
          <p:nvPr/>
        </p:nvSpPr>
        <p:spPr>
          <a:xfrm>
            <a:off x="2318258" y="540890"/>
            <a:ext cx="82863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Air Rifle Safety &amp; Range Procedures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5071D5-7452-44BD-9AC0-C50FFECAF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348" y="1890144"/>
            <a:ext cx="5963630" cy="39871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27DADB-5798-4C50-8425-4C9B22C097CB}"/>
              </a:ext>
            </a:extLst>
          </p:cNvPr>
          <p:cNvSpPr/>
          <p:nvPr/>
        </p:nvSpPr>
        <p:spPr>
          <a:xfrm>
            <a:off x="795131" y="1907163"/>
            <a:ext cx="361784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Section Objective: To learn about gun and range safety and the actions that JROTC cadets must perform to safely participate in air rifle marksmanship</a:t>
            </a:r>
          </a:p>
        </p:txBody>
      </p:sp>
    </p:spTree>
    <p:extLst>
      <p:ext uri="{BB962C8B-B14F-4D97-AF65-F5344CB8AC3E}">
        <p14:creationId xmlns:p14="http://schemas.microsoft.com/office/powerpoint/2010/main" val="352766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0DD1-7DF6-453F-B71F-D98F43011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Safety Procedures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69A43E-B8C4-4A6A-A9FC-19415AAE9072}"/>
              </a:ext>
            </a:extLst>
          </p:cNvPr>
          <p:cNvSpPr txBox="1"/>
          <p:nvPr/>
        </p:nvSpPr>
        <p:spPr>
          <a:xfrm>
            <a:off x="838200" y="1802295"/>
            <a:ext cx="606544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Firing Completed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 Immediately open action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 Get out of firing position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 Ground rifle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 Insert CBI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/>
              <a:t> Wait for instructions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695CD-5C09-44E8-83E4-16D480131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781" y="874643"/>
            <a:ext cx="3010413" cy="41015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EF514F-22AB-4D28-A4D6-2970E8F1A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3571" y="2364502"/>
            <a:ext cx="2968429" cy="480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69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A7BBE-E7E8-4B68-8321-5E8024821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Safety Procedures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580C17-2980-41FE-B0E6-9E7C3DE80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791" y="905009"/>
            <a:ext cx="3329413" cy="4177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5F8D29-0510-4F4C-A734-CFB6EBB0C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1119" y="3591339"/>
            <a:ext cx="2430881" cy="33163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6F908B-D773-4B29-A100-E7DC95320761}"/>
              </a:ext>
            </a:extLst>
          </p:cNvPr>
          <p:cNvSpPr txBox="1"/>
          <p:nvPr/>
        </p:nvSpPr>
        <p:spPr>
          <a:xfrm>
            <a:off x="7747454" y="5622092"/>
            <a:ext cx="1789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Discharging loaded rifle into PDC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0BD897F-8F42-4D5A-B990-A708D854AD9D}"/>
              </a:ext>
            </a:extLst>
          </p:cNvPr>
          <p:cNvSpPr/>
          <p:nvPr/>
        </p:nvSpPr>
        <p:spPr>
          <a:xfrm rot="20729453">
            <a:off x="9035251" y="5648454"/>
            <a:ext cx="1213032" cy="1976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A02D20-B2EE-4DC9-9E4C-607191A36E3B}"/>
              </a:ext>
            </a:extLst>
          </p:cNvPr>
          <p:cNvSpPr txBox="1"/>
          <p:nvPr/>
        </p:nvSpPr>
        <p:spPr>
          <a:xfrm>
            <a:off x="927654" y="1444487"/>
            <a:ext cx="58290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Loaded Rifle after STOP-UNLOAD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 Remain in position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 Keep rifle pointed downrange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 Raise Hand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 Wait for RO to give instructions to fire rifle in PDC (Pellet Discharge Container) or backstop</a:t>
            </a:r>
          </a:p>
        </p:txBody>
      </p:sp>
    </p:spTree>
    <p:extLst>
      <p:ext uri="{BB962C8B-B14F-4D97-AF65-F5344CB8AC3E}">
        <p14:creationId xmlns:p14="http://schemas.microsoft.com/office/powerpoint/2010/main" val="211228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2F4BB-6C11-4823-A3F6-EF93084E8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Safety &amp; Hygiene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72684F-9603-4223-83F7-321474D17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5895"/>
            <a:ext cx="2460078" cy="18401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0763B6-9EC4-4C83-96E2-BE6D6389E72B}"/>
              </a:ext>
            </a:extLst>
          </p:cNvPr>
          <p:cNvSpPr txBox="1"/>
          <p:nvPr/>
        </p:nvSpPr>
        <p:spPr>
          <a:xfrm>
            <a:off x="838200" y="3776870"/>
            <a:ext cx="50457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Pellet Handling Hygiene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 Lead is toxic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 No food on range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 No open beverage containers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  <a:r>
              <a:rPr lang="en-US" sz="2400" u="sng" dirty="0"/>
              <a:t>WASH HANDS AFTER HANDLING PELLETS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4E70B7-FD75-422A-A387-B413233AC407}"/>
              </a:ext>
            </a:extLst>
          </p:cNvPr>
          <p:cNvSpPr txBox="1"/>
          <p:nvPr/>
        </p:nvSpPr>
        <p:spPr>
          <a:xfrm>
            <a:off x="7275443" y="1987827"/>
            <a:ext cx="463826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Safety Glasses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Wearing safety or eyeglasses during air rifle firing is recommended (required in NJROTC)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Personal Clothing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 Sweatshirt or work shirt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 Glove (for hand that holds or supports rifle)</a:t>
            </a:r>
          </a:p>
          <a:p>
            <a:r>
              <a:rPr lang="en-US" sz="2800" dirty="0"/>
              <a:t>Note: Hearing protection is not required for air rifle</a:t>
            </a:r>
          </a:p>
        </p:txBody>
      </p:sp>
    </p:spTree>
    <p:extLst>
      <p:ext uri="{BB962C8B-B14F-4D97-AF65-F5344CB8AC3E}">
        <p14:creationId xmlns:p14="http://schemas.microsoft.com/office/powerpoint/2010/main" val="2569087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ECD2C-60A8-4E8A-B360-FCAC8410F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 Cases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C49862-0D68-47E7-B2E9-21CCDD19C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232" y="1690688"/>
            <a:ext cx="5094334" cy="45918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0A1EE3-F0ED-4AED-9AA9-1B9C25C73956}"/>
              </a:ext>
            </a:extLst>
          </p:cNvPr>
          <p:cNvSpPr txBox="1"/>
          <p:nvPr/>
        </p:nvSpPr>
        <p:spPr>
          <a:xfrm>
            <a:off x="758688" y="1656521"/>
            <a:ext cx="58408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Gun Cases: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Used to store and transport air rifles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Behind firing line—keep rifles in closed cases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Bring closed case to firing line with muzzle oriented downrange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After opening case—open action and insert CBI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Remove rifle from case, ground rifle, remove case from firing line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After firing—replace rifle in case on firing line—CBI may be removed, action closed and trigger released before closing case</a:t>
            </a:r>
          </a:p>
        </p:txBody>
      </p:sp>
    </p:spTree>
    <p:extLst>
      <p:ext uri="{BB962C8B-B14F-4D97-AF65-F5344CB8AC3E}">
        <p14:creationId xmlns:p14="http://schemas.microsoft.com/office/powerpoint/2010/main" val="1601547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A1F83-ED9A-4E8F-B96E-E4F1219A7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Conditions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EE6E82-D877-45F4-BDF0-29CDA254DE47}"/>
              </a:ext>
            </a:extLst>
          </p:cNvPr>
          <p:cNvSpPr txBox="1"/>
          <p:nvPr/>
        </p:nvSpPr>
        <p:spPr>
          <a:xfrm>
            <a:off x="848141" y="1690688"/>
            <a:ext cx="996580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Safeties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 Mechanical devices to facilitate carrying loaded guns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 On target ranges, the safety is the open action and CBI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 Most target air rifles do not have mechanical safeties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 The use of the mechanical safety is not required in air rifle target shooting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Safe Air Rifles for Target Ranges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 Use only 4.5mm/.177 cal. air rifles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 Use only air rifles with pellet velocities of 600 fps or less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Taking a Break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 Never lay a loaded rifle down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 Rifle must be cleared with a CBI inserted before laying it down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Some ranges may have special safety rules—they must be followed too</a:t>
            </a:r>
          </a:p>
        </p:txBody>
      </p:sp>
    </p:spTree>
    <p:extLst>
      <p:ext uri="{BB962C8B-B14F-4D97-AF65-F5344CB8AC3E}">
        <p14:creationId xmlns:p14="http://schemas.microsoft.com/office/powerpoint/2010/main" val="3688415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54B80-87B6-450D-8C4C-9F9FD86F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Achieving a Perfect Safety Record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03F16-E877-4736-AA78-3EE538A52FFA}"/>
              </a:ext>
            </a:extLst>
          </p:cNvPr>
          <p:cNvSpPr txBox="1"/>
          <p:nvPr/>
        </p:nvSpPr>
        <p:spPr>
          <a:xfrm>
            <a:off x="967409" y="2080591"/>
            <a:ext cx="938253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Safety requires self-discipline and focus--you are the most important component of safety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Everyone is a Safety Officer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 Never tolerate unsafe gun handling by others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 Act immediately to correct unsafe situations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 Anyone can call STOP in a safety emergency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Remember the Goal—Eliminate All Gun Accidents!</a:t>
            </a:r>
          </a:p>
        </p:txBody>
      </p:sp>
    </p:spTree>
    <p:extLst>
      <p:ext uri="{BB962C8B-B14F-4D97-AF65-F5344CB8AC3E}">
        <p14:creationId xmlns:p14="http://schemas.microsoft.com/office/powerpoint/2010/main" val="3831294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292CB-8E34-406D-9E54-8A7D6CDFC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Becoming Marksmanship Qualified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4DC4C0-BEDA-4B5A-9879-ADD3D25EFD16}"/>
              </a:ext>
            </a:extLst>
          </p:cNvPr>
          <p:cNvSpPr txBox="1"/>
          <p:nvPr/>
        </p:nvSpPr>
        <p:spPr>
          <a:xfrm>
            <a:off x="993914" y="1895061"/>
            <a:ext cx="104824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Cadets must attend safety training class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 Cadets must pass a standardized safety exam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 Exam based on safety training class and Cadets Guide to Air Rifle Safety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Cadets must sign Cadet Safety Pledge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Enjoy your rifle marksmanship experience!</a:t>
            </a:r>
          </a:p>
        </p:txBody>
      </p:sp>
    </p:spTree>
    <p:extLst>
      <p:ext uri="{BB962C8B-B14F-4D97-AF65-F5344CB8AC3E}">
        <p14:creationId xmlns:p14="http://schemas.microsoft.com/office/powerpoint/2010/main" val="258349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60DB4-E19A-45BC-86A6-F2CBF0694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Rifle Safety Training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C0B4E9-6B69-4168-8108-A393F0BBBEEF}"/>
              </a:ext>
            </a:extLst>
          </p:cNvPr>
          <p:cNvSpPr txBox="1"/>
          <p:nvPr/>
        </p:nvSpPr>
        <p:spPr>
          <a:xfrm>
            <a:off x="1262270" y="1690688"/>
            <a:ext cx="791261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/>
              <a:t>Safe Gun Handling Rules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/>
              <a:t>Shooting Range Basics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/>
              <a:t>Range Commands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/>
              <a:t>Protecting Your Health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/>
              <a:t>Everyone is a Safety Officer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/>
              <a:t>Range Firing Procedures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/>
              <a:t>Self-Discipline &amp; Focus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/>
              <a:t>Becoming “Marksmanship Qualified”</a:t>
            </a:r>
          </a:p>
        </p:txBody>
      </p:sp>
    </p:spTree>
    <p:extLst>
      <p:ext uri="{BB962C8B-B14F-4D97-AF65-F5344CB8AC3E}">
        <p14:creationId xmlns:p14="http://schemas.microsoft.com/office/powerpoint/2010/main" val="627303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8DBB5-D38B-41BA-9AC8-48921122B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Performance Objectives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C054E-65DB-4B7A-B9CA-260AEE107AE7}"/>
              </a:ext>
            </a:extLst>
          </p:cNvPr>
          <p:cNvSpPr txBox="1"/>
          <p:nvPr/>
        </p:nvSpPr>
        <p:spPr>
          <a:xfrm>
            <a:off x="238539" y="1799374"/>
            <a:ext cx="117149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Properly Trained Cadets Will: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Be aware of the gun muzzle and maintain proper muzzle control at all times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Check for and maintain an open action, with CBI properly inserted, on every gun they handle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Keep fingers off of the trigger at all times until actually aiming at a target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Respond properly to range commands and special range situations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Be aware of the gun handling of those around them to assist others in following safe gun handling rules</a:t>
            </a:r>
          </a:p>
        </p:txBody>
      </p:sp>
    </p:spTree>
    <p:extLst>
      <p:ext uri="{BB962C8B-B14F-4D97-AF65-F5344CB8AC3E}">
        <p14:creationId xmlns:p14="http://schemas.microsoft.com/office/powerpoint/2010/main" val="4282255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86B44-2CA0-421A-BEBC-69411BD14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To Handle Guns Safely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88574-0D1C-4229-AF09-FF4623E330E4}"/>
              </a:ext>
            </a:extLst>
          </p:cNvPr>
          <p:cNvSpPr txBox="1"/>
          <p:nvPr/>
        </p:nvSpPr>
        <p:spPr>
          <a:xfrm>
            <a:off x="993914" y="1881809"/>
            <a:ext cx="102041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goal—eliminate all gun accidents!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Know primary gun parts that affect safety: M-A-T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Apply M-A-T performance standards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Practice handling air rifles--safety comes from practice, not knowledge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Safe gun handling rules apply to all guns and firearms</a:t>
            </a:r>
          </a:p>
        </p:txBody>
      </p:sp>
    </p:spTree>
    <p:extLst>
      <p:ext uri="{BB962C8B-B14F-4D97-AF65-F5344CB8AC3E}">
        <p14:creationId xmlns:p14="http://schemas.microsoft.com/office/powerpoint/2010/main" val="2934122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3D13C-8C0A-4A75-90ED-2FB0AAE3C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9" y="175314"/>
            <a:ext cx="10515600" cy="1325563"/>
          </a:xfrm>
        </p:spPr>
        <p:txBody>
          <a:bodyPr/>
          <a:lstStyle/>
          <a:p>
            <a:r>
              <a:rPr lang="en-US" dirty="0"/>
              <a:t>Primary Gun Parts that Affect Safety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5693ED-226F-45DB-BC74-BC0CB8082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520" y="4412973"/>
            <a:ext cx="10188280" cy="2324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84ECF3-1B55-47A5-829C-3C69FBC73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520" y="2504661"/>
            <a:ext cx="3499394" cy="20275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402A16-3142-4B03-89AA-DC0944666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904" y="2040832"/>
            <a:ext cx="3280989" cy="1908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6F2347-96FE-4C92-83DE-214FEAD77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3914" y="2270392"/>
            <a:ext cx="3340416" cy="19968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486C65-C0A7-4A6E-BE5D-91A1FAEF5011}"/>
              </a:ext>
            </a:extLst>
          </p:cNvPr>
          <p:cNvSpPr txBox="1"/>
          <p:nvPr/>
        </p:nvSpPr>
        <p:spPr>
          <a:xfrm>
            <a:off x="1165519" y="1802296"/>
            <a:ext cx="10642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3. Trigger                       2. Action                     1. Muzzle</a:t>
            </a:r>
          </a:p>
        </p:txBody>
      </p: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2884F3C8-0DBF-47C8-9357-4D985AAA8D5E}"/>
              </a:ext>
            </a:extLst>
          </p:cNvPr>
          <p:cNvSpPr/>
          <p:nvPr/>
        </p:nvSpPr>
        <p:spPr>
          <a:xfrm rot="18878309">
            <a:off x="3593921" y="3209307"/>
            <a:ext cx="334395" cy="271137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Up-Down 9">
            <a:extLst>
              <a:ext uri="{FF2B5EF4-FFF2-40B4-BE49-F238E27FC236}">
                <a16:creationId xmlns:a16="http://schemas.microsoft.com/office/drawing/2014/main" id="{67C4F614-8747-42A1-B603-99C4FFD39F47}"/>
              </a:ext>
            </a:extLst>
          </p:cNvPr>
          <p:cNvSpPr/>
          <p:nvPr/>
        </p:nvSpPr>
        <p:spPr>
          <a:xfrm rot="1336393">
            <a:off x="5740419" y="3045948"/>
            <a:ext cx="235171" cy="205739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-Down 10">
            <a:extLst>
              <a:ext uri="{FF2B5EF4-FFF2-40B4-BE49-F238E27FC236}">
                <a16:creationId xmlns:a16="http://schemas.microsoft.com/office/drawing/2014/main" id="{A82152B1-9CBC-4EEC-AA9F-0006C54743FA}"/>
              </a:ext>
            </a:extLst>
          </p:cNvPr>
          <p:cNvSpPr/>
          <p:nvPr/>
        </p:nvSpPr>
        <p:spPr>
          <a:xfrm>
            <a:off x="10721009" y="3518277"/>
            <a:ext cx="185530" cy="137843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93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E41E3-009F-48F2-8B62-D78488565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Air Rifle Actions Function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576DF3-E677-4EFA-8616-DFF0C4F6444A}"/>
              </a:ext>
            </a:extLst>
          </p:cNvPr>
          <p:cNvSpPr txBox="1"/>
          <p:nvPr/>
        </p:nvSpPr>
        <p:spPr>
          <a:xfrm>
            <a:off x="6612836" y="1789044"/>
            <a:ext cx="53538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Air rifle actions have a bolt or action that can be opened or closed. Opening the action exposes the breech (rear) end of the barrel for loading. Opening and closing the bolt/action cocks the firing mechanism to prepare the rifle for firing.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88F0BB-F700-460A-865A-884423BB5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59" y="1645633"/>
            <a:ext cx="5338937" cy="31052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48A91A-22C8-489C-9D2B-C409A3D362D3}"/>
              </a:ext>
            </a:extLst>
          </p:cNvPr>
          <p:cNvSpPr/>
          <p:nvPr/>
        </p:nvSpPr>
        <p:spPr>
          <a:xfrm>
            <a:off x="425760" y="5364682"/>
            <a:ext cx="2555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Daisy M853-bolt in open position, pulled to rear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55B655-925F-422B-B7AD-AE27B839DAB9}"/>
              </a:ext>
            </a:extLst>
          </p:cNvPr>
          <p:cNvSpPr/>
          <p:nvPr/>
        </p:nvSpPr>
        <p:spPr>
          <a:xfrm>
            <a:off x="3348145" y="5364682"/>
            <a:ext cx="14889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Close bolt by pushing forward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79E648-EB7F-475E-A3E3-ED4716694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874" y="4195724"/>
            <a:ext cx="3087400" cy="25010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496147-974C-4549-9EA5-A63281FE13F6}"/>
              </a:ext>
            </a:extLst>
          </p:cNvPr>
          <p:cNvSpPr/>
          <p:nvPr/>
        </p:nvSpPr>
        <p:spPr>
          <a:xfrm>
            <a:off x="4982819" y="5364682"/>
            <a:ext cx="25576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Pressing the trigger to the rear releases the mechanism to fire the loaded rifle</a:t>
            </a:r>
          </a:p>
        </p:txBody>
      </p:sp>
      <p:sp>
        <p:nvSpPr>
          <p:cNvPr id="10" name="Arrow: Up-Down 9">
            <a:extLst>
              <a:ext uri="{FF2B5EF4-FFF2-40B4-BE49-F238E27FC236}">
                <a16:creationId xmlns:a16="http://schemas.microsoft.com/office/drawing/2014/main" id="{271E3645-9E06-4D9B-9879-959AEA44529C}"/>
              </a:ext>
            </a:extLst>
          </p:cNvPr>
          <p:cNvSpPr/>
          <p:nvPr/>
        </p:nvSpPr>
        <p:spPr>
          <a:xfrm>
            <a:off x="1550504" y="3962400"/>
            <a:ext cx="153246" cy="140228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-Down 10">
            <a:extLst>
              <a:ext uri="{FF2B5EF4-FFF2-40B4-BE49-F238E27FC236}">
                <a16:creationId xmlns:a16="http://schemas.microsoft.com/office/drawing/2014/main" id="{F8D36F28-3196-409E-ABB9-FBA470DE8EB0}"/>
              </a:ext>
            </a:extLst>
          </p:cNvPr>
          <p:cNvSpPr/>
          <p:nvPr/>
        </p:nvSpPr>
        <p:spPr>
          <a:xfrm rot="19438770">
            <a:off x="3224086" y="3206053"/>
            <a:ext cx="128157" cy="234513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CE3DA717-BD61-4AA0-9798-5E2803382B8F}"/>
              </a:ext>
            </a:extLst>
          </p:cNvPr>
          <p:cNvSpPr/>
          <p:nvPr/>
        </p:nvSpPr>
        <p:spPr>
          <a:xfrm>
            <a:off x="1778154" y="3448172"/>
            <a:ext cx="795130" cy="159026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34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CE19-7C68-4BBA-A629-F71D311F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CBI—Clear Barrel Indicator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EFBACA-1381-4070-86F7-939B2FE20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383" y="1589496"/>
            <a:ext cx="4790864" cy="2670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4FB19E-8551-4829-8018-178416685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226" y="3637604"/>
            <a:ext cx="3887114" cy="32203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A27F35-0E73-4554-967E-30D46D5A7DA6}"/>
              </a:ext>
            </a:extLst>
          </p:cNvPr>
          <p:cNvSpPr/>
          <p:nvPr/>
        </p:nvSpPr>
        <p:spPr>
          <a:xfrm>
            <a:off x="201893" y="1690688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CBI (Clear Barrel Indicator) confirms that rifle is unloaded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CBI must be in rifle at all times except during preparation and firing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CBI removed on firing line when preparation for firing begins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When firing is complete, ground rifle, insert CBI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Keep CBIs clean and off the floor Inserting CBI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12D3A7-C482-4321-8ACB-694E47CDC1CF}"/>
              </a:ext>
            </a:extLst>
          </p:cNvPr>
          <p:cNvSpPr txBox="1"/>
          <p:nvPr/>
        </p:nvSpPr>
        <p:spPr>
          <a:xfrm>
            <a:off x="10081650" y="4691270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Inserting CBI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C9EBDA3D-603F-4ED8-BD53-DD0ED643889E}"/>
              </a:ext>
            </a:extLst>
          </p:cNvPr>
          <p:cNvSpPr/>
          <p:nvPr/>
        </p:nvSpPr>
        <p:spPr>
          <a:xfrm>
            <a:off x="8865705" y="1669008"/>
            <a:ext cx="159026" cy="41158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3B5E4356-0712-424E-9E9C-C9A5E4F4F7CB}"/>
              </a:ext>
            </a:extLst>
          </p:cNvPr>
          <p:cNvSpPr/>
          <p:nvPr/>
        </p:nvSpPr>
        <p:spPr>
          <a:xfrm>
            <a:off x="11039061" y="2305878"/>
            <a:ext cx="145774" cy="90067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2AB4A41-C015-46EE-93C2-32CBE923E91E}"/>
              </a:ext>
            </a:extLst>
          </p:cNvPr>
          <p:cNvSpPr/>
          <p:nvPr/>
        </p:nvSpPr>
        <p:spPr>
          <a:xfrm rot="3957700">
            <a:off x="9066546" y="4313965"/>
            <a:ext cx="97176" cy="207325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41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149C7-615F-4052-86CB-1F7AC10C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1--Muzzle Control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E5A20-6BB9-4645-982C-E630EFA3C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316" y="1192698"/>
            <a:ext cx="4442484" cy="3412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04CE1E-05A6-421E-B3C0-D9602E750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556" y="4161183"/>
            <a:ext cx="2730244" cy="26968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5A7B60-A783-437D-ADCB-6CD2C34111E8}"/>
              </a:ext>
            </a:extLst>
          </p:cNvPr>
          <p:cNvSpPr txBox="1"/>
          <p:nvPr/>
        </p:nvSpPr>
        <p:spPr>
          <a:xfrm>
            <a:off x="715618" y="1828800"/>
            <a:ext cx="573977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1st gun handling rule: control the direction the muzzle points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Point the gun in a safe direction—usually upward or downrange towards the targets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Never point a gun at another person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Carry guns with the muzzle above head level</a:t>
            </a:r>
          </a:p>
        </p:txBody>
      </p:sp>
    </p:spTree>
    <p:extLst>
      <p:ext uri="{BB962C8B-B14F-4D97-AF65-F5344CB8AC3E}">
        <p14:creationId xmlns:p14="http://schemas.microsoft.com/office/powerpoint/2010/main" val="4064399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1461</Words>
  <Application>Microsoft Office PowerPoint</Application>
  <PresentationFormat>Widescreen</PresentationFormat>
  <Paragraphs>201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Air Rifle Safety Training</vt:lpstr>
      <vt:lpstr>Safety Performance Objectives</vt:lpstr>
      <vt:lpstr>Learning To Handle Guns Safely</vt:lpstr>
      <vt:lpstr>Primary Gun Parts that Affect Safety</vt:lpstr>
      <vt:lpstr>How Air Rifle Actions Function</vt:lpstr>
      <vt:lpstr>CBI—Clear Barrel Indicator</vt:lpstr>
      <vt:lpstr>Rule 1--Muzzle Control</vt:lpstr>
      <vt:lpstr>Rule 2—Action Open</vt:lpstr>
      <vt:lpstr>Rule 3—Finger Off Trigger</vt:lpstr>
      <vt:lpstr>Safety Rules Apply to All Guns</vt:lpstr>
      <vt:lpstr>Air Rifle Range Layout</vt:lpstr>
      <vt:lpstr>Range Rules</vt:lpstr>
      <vt:lpstr>Range Safety Conditions</vt:lpstr>
      <vt:lpstr>Basic Range Commands</vt:lpstr>
      <vt:lpstr>Safe Loading Procedure</vt:lpstr>
      <vt:lpstr>Dry Firing</vt:lpstr>
      <vt:lpstr>Range Safety Procedures</vt:lpstr>
      <vt:lpstr>Range Safety Procedures</vt:lpstr>
      <vt:lpstr>Range Safety Procedures</vt:lpstr>
      <vt:lpstr>Personal Safety &amp; Hygiene</vt:lpstr>
      <vt:lpstr>Gun Cases</vt:lpstr>
      <vt:lpstr>Special Conditions</vt:lpstr>
      <vt:lpstr>Achieving a Perfect Safety Record</vt:lpstr>
      <vt:lpstr>Becoming Marksmanship Qualified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Gozalo, Gilbert T</dc:creator>
  <cp:lastModifiedBy>Gozalo, Gilbert T</cp:lastModifiedBy>
  <cp:revision>15</cp:revision>
  <dcterms:created xsi:type="dcterms:W3CDTF">2018-06-12T14:56:25Z</dcterms:created>
  <dcterms:modified xsi:type="dcterms:W3CDTF">2018-08-31T16:38:08Z</dcterms:modified>
</cp:coreProperties>
</file>